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53"/>
    <p:restoredTop sz="94695"/>
  </p:normalViewPr>
  <p:slideViewPr>
    <p:cSldViewPr snapToGrid="0" snapToObjects="1">
      <p:cViewPr varScale="1">
        <p:scale>
          <a:sx n="113" d="100"/>
          <a:sy n="113" d="100"/>
        </p:scale>
        <p:origin x="68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9/29/17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a:t>
            </a:fld>
            <a:endParaRPr lang="en-US"/>
          </a:p>
        </p:txBody>
      </p:sp>
    </p:spTree>
    <p:extLst>
      <p:ext uri="{BB962C8B-B14F-4D97-AF65-F5344CB8AC3E}">
        <p14:creationId xmlns:p14="http://schemas.microsoft.com/office/powerpoint/2010/main" val="1105502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9/29/17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9/29/17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9/29/17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9/29/17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9/29/17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9/29/17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zure.microsoft.com/en-in/services/iot-hub/" TargetMode="External"/><Relationship Id="rId3" Type="http://schemas.openxmlformats.org/officeDocument/2006/relationships/hyperlink" Target="http://www.pubnub.co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Architecture Design</a:t>
            </a:r>
            <a:endParaRPr lang="en-US" dirty="0"/>
          </a:p>
        </p:txBody>
      </p:sp>
      <p:sp>
        <p:nvSpPr>
          <p:cNvPr id="3" name="Subtitle 2"/>
          <p:cNvSpPr>
            <a:spLocks noGrp="1"/>
          </p:cNvSpPr>
          <p:nvPr>
            <p:ph type="subTitle" idx="1"/>
          </p:nvPr>
        </p:nvSpPr>
        <p:spPr/>
        <p:txBody>
          <a:bodyPr/>
          <a:lstStyle/>
          <a:p>
            <a:r>
              <a:rPr lang="en-US" dirty="0" smtClean="0"/>
              <a:t>v0.1</a:t>
            </a:r>
            <a:endParaRPr lang="en-US" dirty="0"/>
          </a:p>
        </p:txBody>
      </p:sp>
    </p:spTree>
    <p:extLst>
      <p:ext uri="{BB962C8B-B14F-4D97-AF65-F5344CB8AC3E}">
        <p14:creationId xmlns:p14="http://schemas.microsoft.com/office/powerpoint/2010/main" val="798793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IoT </a:t>
            </a:r>
            <a:r>
              <a:rPr lang="en-US" dirty="0" err="1" smtClean="0"/>
              <a:t>Chatbot</a:t>
            </a:r>
            <a:r>
              <a:rPr lang="en-US" dirty="0"/>
              <a:t> </a:t>
            </a:r>
            <a:br>
              <a:rPr lang="en-US" dirty="0"/>
            </a:br>
            <a:r>
              <a:rPr lang="en-US" sz="2200" dirty="0"/>
              <a:t>http://</a:t>
            </a:r>
            <a:r>
              <a:rPr lang="en-US" sz="2200" dirty="0" err="1"/>
              <a:t>radiostud.io</a:t>
            </a:r>
            <a:r>
              <a:rPr lang="en-US" sz="2200" dirty="0"/>
              <a:t>/facilities-management-</a:t>
            </a:r>
            <a:r>
              <a:rPr lang="en-US" sz="2200" dirty="0" err="1"/>
              <a:t>iot</a:t>
            </a:r>
            <a:r>
              <a:rPr lang="en-US" sz="2200" dirty="0"/>
              <a:t>-</a:t>
            </a:r>
            <a:r>
              <a:rPr lang="en-US" sz="2200" dirty="0" err="1"/>
              <a:t>chatbot</a:t>
            </a:r>
            <a:r>
              <a:rPr lang="en-US" sz="2200" dirty="0"/>
              <a:t>-azure-</a:t>
            </a:r>
            <a:r>
              <a:rPr lang="en-US" sz="2200" dirty="0" err="1"/>
              <a:t>iot</a:t>
            </a:r>
            <a:r>
              <a:rPr lang="en-US" sz="2200" dirty="0"/>
              <a:t>/</a:t>
            </a:r>
          </a:p>
        </p:txBody>
      </p:sp>
      <p:sp>
        <p:nvSpPr>
          <p:cNvPr id="3" name="Content Placeholder 2"/>
          <p:cNvSpPr>
            <a:spLocks noGrp="1"/>
          </p:cNvSpPr>
          <p:nvPr>
            <p:ph idx="1"/>
          </p:nvPr>
        </p:nvSpPr>
        <p:spPr/>
        <p:txBody>
          <a:bodyPr/>
          <a:lstStyle/>
          <a:p>
            <a:pPr fontAlgn="base"/>
            <a:r>
              <a:rPr lang="en-US" i="1" dirty="0"/>
              <a:t>Managing thousands of IoT devices via a dashboard may not always be the most intuitive way. After all, who wants to scan through the clutter of a thousand different things and their notifications. In this blog post, we show you a unique approach to solve this problem through an IoT </a:t>
            </a:r>
            <a:r>
              <a:rPr lang="en-US" i="1" dirty="0" err="1"/>
              <a:t>chatbot</a:t>
            </a:r>
            <a:r>
              <a:rPr lang="en-US" i="1" dirty="0"/>
              <a:t>. Just like you chat with your co-workers, you can also chat with your devices, and they can respond back too.</a:t>
            </a:r>
            <a:endParaRPr lang="en-US" dirty="0"/>
          </a:p>
          <a:p>
            <a:pPr fontAlgn="base"/>
            <a:r>
              <a:rPr lang="en-US" i="1" dirty="0"/>
              <a:t>Read on to know how a facilities management team interacts with the device/assets via a chat interface to make their maintenance chores easier and seamless.  This chat interface is powered by the </a:t>
            </a:r>
            <a:r>
              <a:rPr lang="en-US" i="1" dirty="0">
                <a:hlinkClick r:id="rId2"/>
              </a:rPr>
              <a:t>Azure IoT Hub</a:t>
            </a:r>
            <a:r>
              <a:rPr lang="en-US" i="1" dirty="0"/>
              <a:t> and </a:t>
            </a:r>
            <a:r>
              <a:rPr lang="en-US" i="1" dirty="0">
                <a:hlinkClick r:id="rId3"/>
              </a:rPr>
              <a:t>PubNub</a:t>
            </a:r>
            <a:r>
              <a:rPr lang="en-US" i="1" dirty="0"/>
              <a:t>. </a:t>
            </a:r>
            <a:endParaRPr lang="en-US" dirty="0"/>
          </a:p>
          <a:p>
            <a:endParaRPr lang="en-US" dirty="0"/>
          </a:p>
        </p:txBody>
      </p:sp>
    </p:spTree>
    <p:extLst>
      <p:ext uri="{BB962C8B-B14F-4D97-AF65-F5344CB8AC3E}">
        <p14:creationId xmlns:p14="http://schemas.microsoft.com/office/powerpoint/2010/main" val="2136657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188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859033" y="1100138"/>
            <a:ext cx="7612321" cy="5187433"/>
          </a:xfrm>
          <a:prstGeom prst="roundRect">
            <a:avLst>
              <a:gd name="adj" fmla="val 3207"/>
            </a:avLst>
          </a:prstGeom>
          <a:solidFill>
            <a:schemeClr val="accent4"/>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endParaRPr lang="en-US" sz="2000" dirty="0">
              <a:solidFill>
                <a:srgbClr val="004266"/>
              </a:solidFill>
              <a:latin typeface="Monaco" charset="0"/>
              <a:ea typeface="Monaco" charset="0"/>
              <a:cs typeface="Monaco" charset="0"/>
            </a:endParaRPr>
          </a:p>
        </p:txBody>
      </p:sp>
      <p:sp>
        <p:nvSpPr>
          <p:cNvPr id="11" name="Can 10"/>
          <p:cNvSpPr/>
          <p:nvPr/>
        </p:nvSpPr>
        <p:spPr>
          <a:xfrm rot="16200000">
            <a:off x="6613836" y="1472237"/>
            <a:ext cx="437142" cy="5243853"/>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Message Hub (Kafka)</a:t>
            </a:r>
            <a:endParaRPr lang="en-US" sz="1000" dirty="0">
              <a:solidFill>
                <a:srgbClr val="004266"/>
              </a:solidFill>
              <a:latin typeface="Monaco" charset="0"/>
              <a:ea typeface="Monaco" charset="0"/>
              <a:cs typeface="Monaco" charset="0"/>
            </a:endParaRPr>
          </a:p>
        </p:txBody>
      </p:sp>
      <p:sp>
        <p:nvSpPr>
          <p:cNvPr id="20" name="Rounded Rectangle 19"/>
          <p:cNvSpPr/>
          <p:nvPr/>
        </p:nvSpPr>
        <p:spPr>
          <a:xfrm>
            <a:off x="1575003" y="3121874"/>
            <a:ext cx="869758" cy="1034360"/>
          </a:xfrm>
          <a:prstGeom prst="roundRect">
            <a:avLst/>
          </a:prstGeom>
          <a:pattFill prst="wdDnDiag">
            <a:fgClr>
              <a:srgbClr val="003756">
                <a:lumMod val="10000"/>
                <a:lumOff val="90000"/>
              </a:srgbClr>
            </a:fgClr>
            <a:bgClr>
              <a:srgbClr val="FFFFFF"/>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100" dirty="0">
                <a:solidFill>
                  <a:srgbClr val="004266"/>
                </a:solidFill>
                <a:latin typeface="Monaco" charset="0"/>
                <a:ea typeface="Monaco" charset="0"/>
                <a:cs typeface="Monaco" charset="0"/>
              </a:rPr>
              <a:t>Gateway</a:t>
            </a:r>
            <a:br>
              <a:rPr lang="en-US" sz="1100" dirty="0">
                <a:solidFill>
                  <a:srgbClr val="004266"/>
                </a:solidFill>
                <a:latin typeface="Monaco" charset="0"/>
                <a:ea typeface="Monaco" charset="0"/>
                <a:cs typeface="Monaco" charset="0"/>
              </a:rPr>
            </a:br>
            <a:r>
              <a:rPr lang="en-US" sz="1100" dirty="0">
                <a:solidFill>
                  <a:srgbClr val="004266"/>
                </a:solidFill>
                <a:latin typeface="Monaco" charset="0"/>
                <a:ea typeface="Monaco" charset="0"/>
                <a:cs typeface="Monaco" charset="0"/>
              </a:rPr>
              <a:t>&amp; Edge Analytics Agent</a:t>
            </a:r>
          </a:p>
        </p:txBody>
      </p:sp>
      <p:cxnSp>
        <p:nvCxnSpPr>
          <p:cNvPr id="21" name="Straight Arrow Connector 20"/>
          <p:cNvCxnSpPr>
            <a:stCxn id="20" idx="3"/>
            <a:endCxn id="55" idx="1"/>
          </p:cNvCxnSpPr>
          <p:nvPr/>
        </p:nvCxnSpPr>
        <p:spPr>
          <a:xfrm>
            <a:off x="2444761" y="3639054"/>
            <a:ext cx="746190" cy="123598"/>
          </a:xfrm>
          <a:prstGeom prst="straightConnector1">
            <a:avLst/>
          </a:prstGeom>
          <a:noFill/>
          <a:ln w="19050" cap="flat" cmpd="sng" algn="ctr">
            <a:solidFill>
              <a:srgbClr val="00B2F2">
                <a:lumMod val="50000"/>
              </a:srgbClr>
            </a:solidFill>
            <a:prstDash val="solid"/>
            <a:headEnd type="arrow"/>
            <a:tailEnd type="arrow"/>
          </a:ln>
          <a:effectLst/>
        </p:spPr>
      </p:cxnSp>
      <p:sp>
        <p:nvSpPr>
          <p:cNvPr id="24" name="Rounded Rectangle 23"/>
          <p:cNvSpPr/>
          <p:nvPr/>
        </p:nvSpPr>
        <p:spPr>
          <a:xfrm>
            <a:off x="142875" y="2129342"/>
            <a:ext cx="1098780" cy="661537"/>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000" dirty="0">
                <a:solidFill>
                  <a:srgbClr val="004266"/>
                </a:solidFill>
                <a:latin typeface="Monaco" charset="0"/>
                <a:ea typeface="Monaco" charset="0"/>
                <a:cs typeface="Monaco" charset="0"/>
              </a:rPr>
              <a:t>Application</a:t>
            </a:r>
          </a:p>
        </p:txBody>
      </p:sp>
      <p:cxnSp>
        <p:nvCxnSpPr>
          <p:cNvPr id="26" name="Straight Arrow Connector 25"/>
          <p:cNvCxnSpPr>
            <a:stCxn id="24" idx="3"/>
          </p:cNvCxnSpPr>
          <p:nvPr/>
        </p:nvCxnSpPr>
        <p:spPr>
          <a:xfrm>
            <a:off x="1241655" y="2460111"/>
            <a:ext cx="1950853" cy="202568"/>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8" name="Straight Arrow Connector 27"/>
          <p:cNvCxnSpPr>
            <a:stCxn id="33" idx="3"/>
            <a:endCxn id="20" idx="1"/>
          </p:cNvCxnSpPr>
          <p:nvPr/>
        </p:nvCxnSpPr>
        <p:spPr>
          <a:xfrm>
            <a:off x="1076616" y="3316957"/>
            <a:ext cx="498387" cy="322097"/>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9" name="Straight Arrow Connector 28"/>
          <p:cNvCxnSpPr>
            <a:stCxn id="92" idx="3"/>
            <a:endCxn id="20" idx="1"/>
          </p:cNvCxnSpPr>
          <p:nvPr/>
        </p:nvCxnSpPr>
        <p:spPr>
          <a:xfrm flipV="1">
            <a:off x="1048248" y="3639054"/>
            <a:ext cx="526755" cy="294892"/>
          </a:xfrm>
          <a:prstGeom prst="straightConnector1">
            <a:avLst/>
          </a:prstGeom>
          <a:noFill/>
          <a:ln w="19050" cap="flat" cmpd="sng" algn="ctr">
            <a:solidFill>
              <a:srgbClr val="00B2F2">
                <a:lumMod val="50000"/>
              </a:srgbClr>
            </a:solidFill>
            <a:prstDash val="solid"/>
            <a:headEnd type="arrow"/>
            <a:tailEnd type="arrow"/>
          </a:ln>
          <a:effectLst/>
        </p:spPr>
      </p:cxnSp>
      <p:cxnSp>
        <p:nvCxnSpPr>
          <p:cNvPr id="31" name="Straight Connector 30"/>
          <p:cNvCxnSpPr/>
          <p:nvPr/>
        </p:nvCxnSpPr>
        <p:spPr>
          <a:xfrm>
            <a:off x="2604907" y="2129891"/>
            <a:ext cx="0" cy="3556876"/>
          </a:xfrm>
          <a:prstGeom prst="line">
            <a:avLst/>
          </a:prstGeom>
          <a:noFill/>
          <a:ln w="25400" cap="flat" cmpd="sng" algn="ctr">
            <a:solidFill>
              <a:srgbClr val="00B2F2">
                <a:lumMod val="50000"/>
              </a:srgbClr>
            </a:solidFill>
            <a:prstDash val="dash"/>
          </a:ln>
          <a:effectLst/>
        </p:spPr>
      </p:cxnSp>
      <p:sp>
        <p:nvSpPr>
          <p:cNvPr id="33" name="Rounded Rectangle 32"/>
          <p:cNvSpPr/>
          <p:nvPr/>
        </p:nvSpPr>
        <p:spPr>
          <a:xfrm>
            <a:off x="171244" y="3175841"/>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38" name="Straight Arrow Connector 37"/>
          <p:cNvCxnSpPr>
            <a:stCxn id="93" idx="3"/>
          </p:cNvCxnSpPr>
          <p:nvPr/>
        </p:nvCxnSpPr>
        <p:spPr>
          <a:xfrm flipV="1">
            <a:off x="1042692" y="4433717"/>
            <a:ext cx="2142234" cy="5698"/>
          </a:xfrm>
          <a:prstGeom prst="straightConnector1">
            <a:avLst/>
          </a:prstGeom>
          <a:noFill/>
          <a:ln w="19050" cap="flat" cmpd="sng" algn="ctr">
            <a:solidFill>
              <a:srgbClr val="00B2F2">
                <a:lumMod val="50000"/>
              </a:srgbClr>
            </a:solidFill>
            <a:prstDash val="solid"/>
            <a:headEnd type="arrow"/>
            <a:tailEnd type="arrow"/>
          </a:ln>
          <a:effectLst/>
        </p:spPr>
      </p:cxnSp>
      <p:sp>
        <p:nvSpPr>
          <p:cNvPr id="44" name="Rounded Rectangle 43"/>
          <p:cNvSpPr/>
          <p:nvPr/>
        </p:nvSpPr>
        <p:spPr>
          <a:xfrm>
            <a:off x="7837515" y="4742519"/>
            <a:ext cx="1871955" cy="1332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Shadow</a:t>
            </a:r>
            <a:endParaRPr lang="en-US" sz="720" dirty="0">
              <a:solidFill>
                <a:srgbClr val="004266"/>
              </a:solidFill>
              <a:latin typeface="Monaco" charset="0"/>
              <a:ea typeface="Monaco" charset="0"/>
              <a:cs typeface="Monaco" charset="0"/>
            </a:endParaRPr>
          </a:p>
        </p:txBody>
      </p:sp>
      <p:sp>
        <p:nvSpPr>
          <p:cNvPr id="46" name="Can 45"/>
          <p:cNvSpPr/>
          <p:nvPr/>
        </p:nvSpPr>
        <p:spPr>
          <a:xfrm>
            <a:off x="8814708" y="5405255"/>
            <a:ext cx="773535" cy="41453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Event &amp;</a:t>
            </a:r>
          </a:p>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State  </a:t>
            </a:r>
            <a:r>
              <a:rPr lang="en-US" sz="720" dirty="0" smtClean="0">
                <a:solidFill>
                  <a:srgbClr val="004266"/>
                </a:solidFill>
                <a:latin typeface="Monaco" charset="0"/>
                <a:ea typeface="Monaco" charset="0"/>
                <a:cs typeface="Monaco" charset="0"/>
              </a:rPr>
              <a:t>Cache</a:t>
            </a:r>
            <a:endParaRPr lang="en-US" sz="720" dirty="0">
              <a:solidFill>
                <a:srgbClr val="004266"/>
              </a:solidFill>
              <a:latin typeface="Monaco" charset="0"/>
              <a:ea typeface="Monaco" charset="0"/>
              <a:cs typeface="Monaco" charset="0"/>
            </a:endParaRPr>
          </a:p>
        </p:txBody>
      </p:sp>
      <p:grpSp>
        <p:nvGrpSpPr>
          <p:cNvPr id="47" name="Group 46"/>
          <p:cNvGrpSpPr/>
          <p:nvPr/>
        </p:nvGrpSpPr>
        <p:grpSpPr>
          <a:xfrm>
            <a:off x="7936426" y="5443549"/>
            <a:ext cx="749446" cy="337945"/>
            <a:chOff x="1845495" y="4336954"/>
            <a:chExt cx="739532" cy="358873"/>
          </a:xfrm>
        </p:grpSpPr>
        <p:sp>
          <p:nvSpPr>
            <p:cNvPr id="48" name="Rounded Rectangle 47"/>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49" name="Rounded Rectangle 48"/>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50" name="Rounded Rectangle 49"/>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grpSp>
      <p:sp>
        <p:nvSpPr>
          <p:cNvPr id="52" name="Right Arrow 51"/>
          <p:cNvSpPr/>
          <p:nvPr/>
        </p:nvSpPr>
        <p:spPr>
          <a:xfrm rot="5400000">
            <a:off x="4790017" y="3534454"/>
            <a:ext cx="302941" cy="168706"/>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53" name="Right Arrow 52"/>
          <p:cNvSpPr/>
          <p:nvPr/>
        </p:nvSpPr>
        <p:spPr>
          <a:xfrm>
            <a:off x="6474222" y="3704894"/>
            <a:ext cx="302087" cy="12150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3" name="Can 72"/>
          <p:cNvSpPr/>
          <p:nvPr/>
        </p:nvSpPr>
        <p:spPr>
          <a:xfrm>
            <a:off x="10718643" y="1762017"/>
            <a:ext cx="972207" cy="4438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External </a:t>
            </a:r>
            <a:r>
              <a:rPr lang="en-US" sz="840" dirty="0" err="1" smtClean="0">
                <a:solidFill>
                  <a:srgbClr val="004266"/>
                </a:solidFill>
                <a:latin typeface="Monaco" charset="0"/>
                <a:ea typeface="Monaco" charset="0"/>
                <a:cs typeface="Monaco" charset="0"/>
              </a:rPr>
              <a:t>Datastore</a:t>
            </a:r>
            <a:endParaRPr lang="en-US" sz="840" dirty="0">
              <a:solidFill>
                <a:srgbClr val="004266"/>
              </a:solidFill>
              <a:latin typeface="Monaco" charset="0"/>
              <a:ea typeface="Monaco" charset="0"/>
              <a:cs typeface="Monaco" charset="0"/>
            </a:endParaRPr>
          </a:p>
        </p:txBody>
      </p:sp>
      <p:sp>
        <p:nvSpPr>
          <p:cNvPr id="74" name="Can 73"/>
          <p:cNvSpPr/>
          <p:nvPr/>
        </p:nvSpPr>
        <p:spPr>
          <a:xfrm rot="16200000">
            <a:off x="11113194" y="2593788"/>
            <a:ext cx="447964" cy="12370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smtClean="0">
                <a:solidFill>
                  <a:srgbClr val="004266"/>
                </a:solidFill>
                <a:latin typeface="Monaco" charset="0"/>
                <a:ea typeface="Monaco" charset="0"/>
                <a:cs typeface="Monaco" charset="0"/>
              </a:rPr>
              <a:t>External Message </a:t>
            </a:r>
            <a:r>
              <a:rPr lang="en-US" sz="840" dirty="0">
                <a:solidFill>
                  <a:srgbClr val="004266"/>
                </a:solidFill>
                <a:latin typeface="Monaco" charset="0"/>
                <a:ea typeface="Monaco" charset="0"/>
                <a:cs typeface="Monaco" charset="0"/>
              </a:rPr>
              <a:t>Hub</a:t>
            </a:r>
          </a:p>
        </p:txBody>
      </p:sp>
      <p:sp>
        <p:nvSpPr>
          <p:cNvPr id="75" name="Bent-Up Arrow 74"/>
          <p:cNvSpPr/>
          <p:nvPr/>
        </p:nvSpPr>
        <p:spPr>
          <a:xfrm flipV="1">
            <a:off x="10189360" y="2596082"/>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76" name="Right Arrow 75"/>
          <p:cNvSpPr/>
          <p:nvPr/>
        </p:nvSpPr>
        <p:spPr>
          <a:xfrm rot="2708752">
            <a:off x="9603969" y="3387236"/>
            <a:ext cx="1324627" cy="18153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8" name="Left-Right Arrow 77"/>
          <p:cNvSpPr/>
          <p:nvPr/>
        </p:nvSpPr>
        <p:spPr>
          <a:xfrm rot="16200000">
            <a:off x="8822968" y="3321972"/>
            <a:ext cx="782760" cy="175663"/>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grpSp>
        <p:nvGrpSpPr>
          <p:cNvPr id="155" name="Group 154"/>
          <p:cNvGrpSpPr/>
          <p:nvPr/>
        </p:nvGrpSpPr>
        <p:grpSpPr>
          <a:xfrm>
            <a:off x="3995365" y="4743339"/>
            <a:ext cx="1802359" cy="1332005"/>
            <a:chOff x="3995365" y="4743339"/>
            <a:chExt cx="1802359" cy="1332005"/>
          </a:xfrm>
        </p:grpSpPr>
        <p:sp>
          <p:nvSpPr>
            <p:cNvPr id="8" name="Rounded Rectangle 7"/>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Registry</a:t>
              </a:r>
              <a:endParaRPr lang="en-US" sz="720" dirty="0">
                <a:solidFill>
                  <a:srgbClr val="004266"/>
                </a:solidFill>
                <a:latin typeface="Monaco" charset="0"/>
                <a:ea typeface="Monaco" charset="0"/>
                <a:cs typeface="Monaco" charset="0"/>
              </a:endParaRPr>
            </a:p>
          </p:txBody>
        </p:sp>
        <p:sp>
          <p:nvSpPr>
            <p:cNvPr id="27" name="Can 26"/>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79" name="Can 7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84" name="Bent-Up Arrow 83"/>
          <p:cNvSpPr/>
          <p:nvPr/>
        </p:nvSpPr>
        <p:spPr>
          <a:xfrm>
            <a:off x="10195701" y="2188517"/>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91" name="Rounded Rectangle 90"/>
          <p:cNvSpPr/>
          <p:nvPr/>
        </p:nvSpPr>
        <p:spPr>
          <a:xfrm>
            <a:off x="3705050" y="1179492"/>
            <a:ext cx="5981753" cy="419502"/>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Realtime and historical API &amp; UI</a:t>
            </a:r>
            <a:endParaRPr lang="en-US" sz="800" dirty="0">
              <a:solidFill>
                <a:srgbClr val="004266"/>
              </a:solidFill>
              <a:latin typeface="Monaco" charset="0"/>
              <a:ea typeface="Monaco" charset="0"/>
              <a:cs typeface="Monaco" charset="0"/>
            </a:endParaRPr>
          </a:p>
        </p:txBody>
      </p:sp>
      <p:sp>
        <p:nvSpPr>
          <p:cNvPr id="92" name="Rounded Rectangle 91"/>
          <p:cNvSpPr/>
          <p:nvPr/>
        </p:nvSpPr>
        <p:spPr>
          <a:xfrm>
            <a:off x="142876" y="3792830"/>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3" name="Rounded Rectangle 92"/>
          <p:cNvSpPr/>
          <p:nvPr/>
        </p:nvSpPr>
        <p:spPr>
          <a:xfrm>
            <a:off x="137320" y="4298299"/>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6" name="Rectangle 95"/>
          <p:cNvSpPr/>
          <p:nvPr/>
        </p:nvSpPr>
        <p:spPr>
          <a:xfrm>
            <a:off x="1026688" y="6239157"/>
            <a:ext cx="598241"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SDK</a:t>
            </a:r>
            <a:endParaRPr lang="en-US" dirty="0">
              <a:solidFill>
                <a:srgbClr val="004266"/>
              </a:solidFill>
              <a:latin typeface="Monaco" charset="0"/>
              <a:ea typeface="Monaco" charset="0"/>
              <a:cs typeface="Monaco" charset="0"/>
            </a:endParaRPr>
          </a:p>
        </p:txBody>
      </p:sp>
      <p:cxnSp>
        <p:nvCxnSpPr>
          <p:cNvPr id="22" name="Straight Arrow Connector 21"/>
          <p:cNvCxnSpPr/>
          <p:nvPr/>
        </p:nvCxnSpPr>
        <p:spPr>
          <a:xfrm>
            <a:off x="6465285" y="534837"/>
            <a:ext cx="8157" cy="644655"/>
          </a:xfrm>
          <a:prstGeom prst="straightConnector1">
            <a:avLst/>
          </a:prstGeom>
          <a:noFill/>
          <a:ln w="19050" cap="flat" cmpd="sng" algn="ctr">
            <a:solidFill>
              <a:srgbClr val="00B2F2">
                <a:lumMod val="50000"/>
              </a:srgbClr>
            </a:solidFill>
            <a:prstDash val="solid"/>
            <a:headEnd type="arrow"/>
            <a:tailEnd type="arrow"/>
          </a:ln>
          <a:effectLst/>
        </p:spPr>
      </p:cxnSp>
      <p:sp>
        <p:nvSpPr>
          <p:cNvPr id="99" name="Rectangle 98"/>
          <p:cNvSpPr/>
          <p:nvPr/>
        </p:nvSpPr>
        <p:spPr>
          <a:xfrm>
            <a:off x="5654489" y="6307617"/>
            <a:ext cx="1838965"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IoT Platform</a:t>
            </a:r>
            <a:endParaRPr lang="en-US" dirty="0">
              <a:solidFill>
                <a:srgbClr val="004266"/>
              </a:solidFill>
              <a:latin typeface="Monaco" charset="0"/>
              <a:ea typeface="Monaco" charset="0"/>
              <a:cs typeface="Monaco" charset="0"/>
            </a:endParaRPr>
          </a:p>
        </p:txBody>
      </p:sp>
      <p:sp>
        <p:nvSpPr>
          <p:cNvPr id="108" name="Rounded Rectangle 107"/>
          <p:cNvSpPr/>
          <p:nvPr/>
        </p:nvSpPr>
        <p:spPr>
          <a:xfrm>
            <a:off x="137320" y="4824376"/>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109" name="Straight Arrow Connector 108"/>
          <p:cNvCxnSpPr>
            <a:stCxn id="108" idx="3"/>
          </p:cNvCxnSpPr>
          <p:nvPr/>
        </p:nvCxnSpPr>
        <p:spPr>
          <a:xfrm flipV="1">
            <a:off x="1042692" y="4755222"/>
            <a:ext cx="2152487" cy="210270"/>
          </a:xfrm>
          <a:prstGeom prst="straightConnector1">
            <a:avLst/>
          </a:prstGeom>
          <a:noFill/>
          <a:ln w="19050" cap="flat" cmpd="sng" algn="ctr">
            <a:solidFill>
              <a:srgbClr val="00B2F2">
                <a:lumMod val="50000"/>
              </a:srgbClr>
            </a:solidFill>
            <a:prstDash val="solid"/>
            <a:headEnd type="arrow"/>
            <a:tailEnd type="arrow"/>
          </a:ln>
          <a:effectLst/>
        </p:spPr>
      </p:cxnSp>
      <p:sp>
        <p:nvSpPr>
          <p:cNvPr id="112" name="Multidocument 111"/>
          <p:cNvSpPr/>
          <p:nvPr/>
        </p:nvSpPr>
        <p:spPr>
          <a:xfrm>
            <a:off x="1641555" y="2358783"/>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4" name="Multidocument 113"/>
          <p:cNvSpPr/>
          <p:nvPr/>
        </p:nvSpPr>
        <p:spPr>
          <a:xfrm>
            <a:off x="1611071" y="4494175"/>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5" name="Multidocument 114"/>
          <p:cNvSpPr/>
          <p:nvPr/>
        </p:nvSpPr>
        <p:spPr>
          <a:xfrm>
            <a:off x="2541316" y="3270496"/>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6" name="Multidocument 115"/>
          <p:cNvSpPr/>
          <p:nvPr/>
        </p:nvSpPr>
        <p:spPr>
          <a:xfrm>
            <a:off x="919122" y="3465160"/>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cxnSp>
        <p:nvCxnSpPr>
          <p:cNvPr id="117" name="Straight Arrow Connector 116"/>
          <p:cNvCxnSpPr>
            <a:stCxn id="91" idx="1"/>
            <a:endCxn id="55" idx="0"/>
          </p:cNvCxnSpPr>
          <p:nvPr/>
        </p:nvCxnSpPr>
        <p:spPr>
          <a:xfrm rot="10800000" flipV="1">
            <a:off x="3429928" y="1389243"/>
            <a:ext cx="275122" cy="400228"/>
          </a:xfrm>
          <a:prstGeom prst="curvedConnector2">
            <a:avLst/>
          </a:prstGeom>
          <a:noFill/>
          <a:ln w="19050" cap="flat" cmpd="sng" algn="ctr">
            <a:solidFill>
              <a:srgbClr val="00B2F2">
                <a:lumMod val="50000"/>
              </a:srgbClr>
            </a:solidFill>
            <a:prstDash val="solid"/>
            <a:headEnd type="arrow"/>
            <a:tailEnd type="arrow"/>
          </a:ln>
          <a:effectLst/>
        </p:spPr>
      </p:cxnSp>
      <p:sp>
        <p:nvSpPr>
          <p:cNvPr id="55" name="Rounded Rectangle 54"/>
          <p:cNvSpPr/>
          <p:nvPr/>
        </p:nvSpPr>
        <p:spPr>
          <a:xfrm>
            <a:off x="3190951" y="1789471"/>
            <a:ext cx="477954" cy="3946361"/>
          </a:xfrm>
          <a:prstGeom prst="roundRect">
            <a:avLst>
              <a:gd name="adj" fmla="val 9237"/>
            </a:avLst>
          </a:prstGeom>
          <a:pattFill prst="pct50">
            <a:fgClr>
              <a:schemeClr val="accent1"/>
            </a:fgClr>
            <a:bgClr>
              <a:schemeClr val="bg1"/>
            </a:bgClr>
          </a:pattFill>
          <a:ln w="9525" cap="flat" cmpd="sng" algn="ctr">
            <a:solidFill>
              <a:srgbClr val="004266"/>
            </a:solidFill>
            <a:prstDash val="solid"/>
          </a:ln>
          <a:effectLst/>
        </p:spPr>
        <p:txBody>
          <a:bodyPr vert="vert270"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Authentication &amp; Authorization</a:t>
            </a:r>
            <a:endParaRPr lang="en-US" sz="720" dirty="0">
              <a:solidFill>
                <a:srgbClr val="004266"/>
              </a:solidFill>
              <a:latin typeface="Monaco" charset="0"/>
              <a:ea typeface="Monaco" charset="0"/>
              <a:cs typeface="Monaco" charset="0"/>
            </a:endParaRPr>
          </a:p>
        </p:txBody>
      </p:sp>
      <p:sp>
        <p:nvSpPr>
          <p:cNvPr id="137" name="Rounded Rectangle 136"/>
          <p:cNvSpPr/>
          <p:nvPr/>
        </p:nvSpPr>
        <p:spPr>
          <a:xfrm>
            <a:off x="3429928" y="132969"/>
            <a:ext cx="6238874" cy="387670"/>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enabled Applications</a:t>
            </a:r>
            <a:endParaRPr lang="en-US" sz="1200" dirty="0">
              <a:solidFill>
                <a:srgbClr val="004266"/>
              </a:solidFill>
              <a:latin typeface="Monaco" charset="0"/>
              <a:ea typeface="Monaco" charset="0"/>
              <a:cs typeface="Monaco" charset="0"/>
            </a:endParaRPr>
          </a:p>
        </p:txBody>
      </p:sp>
      <p:sp>
        <p:nvSpPr>
          <p:cNvPr id="139" name="Rounded Rectangle 138"/>
          <p:cNvSpPr/>
          <p:nvPr/>
        </p:nvSpPr>
        <p:spPr>
          <a:xfrm>
            <a:off x="3953329" y="1874945"/>
            <a:ext cx="1871955" cy="1570863"/>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Hub</a:t>
            </a:r>
            <a:endParaRPr lang="en-US" sz="720" dirty="0">
              <a:solidFill>
                <a:srgbClr val="004266"/>
              </a:solidFill>
              <a:latin typeface="Monaco" charset="0"/>
              <a:ea typeface="Monaco" charset="0"/>
              <a:cs typeface="Monaco" charset="0"/>
            </a:endParaRPr>
          </a:p>
        </p:txBody>
      </p:sp>
      <p:sp>
        <p:nvSpPr>
          <p:cNvPr id="144" name="Rounded Rectangle 143"/>
          <p:cNvSpPr/>
          <p:nvPr/>
        </p:nvSpPr>
        <p:spPr>
          <a:xfrm>
            <a:off x="4100628" y="2383866"/>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MQTT </a:t>
            </a:r>
            <a:endParaRPr lang="en-US" sz="1200" dirty="0">
              <a:solidFill>
                <a:srgbClr val="004266"/>
              </a:solidFill>
              <a:latin typeface="Monaco" charset="0"/>
              <a:ea typeface="Monaco" charset="0"/>
              <a:cs typeface="Monaco" charset="0"/>
            </a:endParaRPr>
          </a:p>
        </p:txBody>
      </p:sp>
      <p:sp>
        <p:nvSpPr>
          <p:cNvPr id="147" name="Left-Right Arrow 146"/>
          <p:cNvSpPr/>
          <p:nvPr/>
        </p:nvSpPr>
        <p:spPr>
          <a:xfrm rot="16200000">
            <a:off x="4687534"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48" name="Left-Right Arrow 147"/>
          <p:cNvSpPr/>
          <p:nvPr/>
        </p:nvSpPr>
        <p:spPr>
          <a:xfrm rot="16200000">
            <a:off x="8538268"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0" name="Rounded Rectangle 149"/>
          <p:cNvSpPr/>
          <p:nvPr/>
        </p:nvSpPr>
        <p:spPr>
          <a:xfrm>
            <a:off x="4943941" y="2381644"/>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CoAP</a:t>
            </a:r>
            <a:endParaRPr lang="en-US" sz="1200" dirty="0">
              <a:solidFill>
                <a:srgbClr val="004266"/>
              </a:solidFill>
              <a:latin typeface="Monaco" charset="0"/>
              <a:ea typeface="Monaco" charset="0"/>
              <a:cs typeface="Monaco" charset="0"/>
            </a:endParaRPr>
          </a:p>
        </p:txBody>
      </p:sp>
      <p:sp>
        <p:nvSpPr>
          <p:cNvPr id="151" name="Rounded Rectangle 150"/>
          <p:cNvSpPr/>
          <p:nvPr/>
        </p:nvSpPr>
        <p:spPr>
          <a:xfrm>
            <a:off x="4103239" y="2845479"/>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HTTP</a:t>
            </a:r>
            <a:endParaRPr lang="en-US" sz="1200" dirty="0">
              <a:solidFill>
                <a:srgbClr val="004266"/>
              </a:solidFill>
              <a:latin typeface="Monaco" charset="0"/>
              <a:ea typeface="Monaco" charset="0"/>
              <a:cs typeface="Monaco" charset="0"/>
            </a:endParaRPr>
          </a:p>
        </p:txBody>
      </p:sp>
      <p:sp>
        <p:nvSpPr>
          <p:cNvPr id="152" name="Rounded Rectangle 151"/>
          <p:cNvSpPr/>
          <p:nvPr/>
        </p:nvSpPr>
        <p:spPr>
          <a:xfrm>
            <a:off x="4943940" y="2839746"/>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err="1" smtClean="0">
                <a:solidFill>
                  <a:srgbClr val="004266"/>
                </a:solidFill>
                <a:latin typeface="Monaco" charset="0"/>
                <a:ea typeface="Monaco" charset="0"/>
                <a:cs typeface="Monaco" charset="0"/>
              </a:rPr>
              <a:t>WebSocket</a:t>
            </a:r>
            <a:endParaRPr lang="en-US" sz="1200" dirty="0">
              <a:solidFill>
                <a:srgbClr val="004266"/>
              </a:solidFill>
              <a:latin typeface="Monaco" charset="0"/>
              <a:ea typeface="Monaco" charset="0"/>
              <a:cs typeface="Monaco" charset="0"/>
            </a:endParaRPr>
          </a:p>
        </p:txBody>
      </p:sp>
      <p:sp>
        <p:nvSpPr>
          <p:cNvPr id="153" name="Left-Right Arrow 152"/>
          <p:cNvSpPr/>
          <p:nvPr/>
        </p:nvSpPr>
        <p:spPr>
          <a:xfrm>
            <a:off x="3618297" y="2569621"/>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4" name="Rounded Rectangle 153"/>
          <p:cNvSpPr/>
          <p:nvPr/>
        </p:nvSpPr>
        <p:spPr>
          <a:xfrm>
            <a:off x="6111457" y="1874945"/>
            <a:ext cx="4084719" cy="1581145"/>
          </a:xfrm>
          <a:prstGeom prst="roundRect">
            <a:avLst/>
          </a:prstGeom>
          <a:pattFill prst="dashUpDiag">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Arial"/>
                <a:ea typeface="ＭＳ Ｐゴシック"/>
                <a:cs typeface=""/>
              </a:rPr>
              <a:t>IoT Analytics</a:t>
            </a:r>
            <a:endParaRPr lang="en-US" sz="1200" dirty="0">
              <a:solidFill>
                <a:srgbClr val="004266"/>
              </a:solidFill>
              <a:latin typeface="Arial"/>
              <a:ea typeface="ＭＳ Ｐゴシック"/>
              <a:cs typeface=""/>
            </a:endParaRPr>
          </a:p>
        </p:txBody>
      </p:sp>
      <p:sp>
        <p:nvSpPr>
          <p:cNvPr id="77" name="Rounded Rectangle 76"/>
          <p:cNvSpPr/>
          <p:nvPr/>
        </p:nvSpPr>
        <p:spPr>
          <a:xfrm>
            <a:off x="6214483" y="2188517"/>
            <a:ext cx="1013381" cy="108197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Rule</a:t>
            </a:r>
            <a:endParaRPr lang="en-US" sz="1000" dirty="0">
              <a:solidFill>
                <a:srgbClr val="004266"/>
              </a:solidFill>
              <a:latin typeface="Monaco" charset="0"/>
              <a:ea typeface="Monaco" charset="0"/>
              <a:cs typeface="Monaco" charset="0"/>
            </a:endParaRP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Engine</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(anomaly </a:t>
            </a:r>
            <a:r>
              <a:rPr lang="en-US" sz="1000" dirty="0" err="1" smtClean="0">
                <a:solidFill>
                  <a:srgbClr val="004266"/>
                </a:solidFill>
                <a:latin typeface="Monaco" charset="0"/>
                <a:ea typeface="Monaco" charset="0"/>
                <a:cs typeface="Monaco" charset="0"/>
              </a:rPr>
              <a:t>detection,filter,processor,etc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sp>
        <p:nvSpPr>
          <p:cNvPr id="80" name="Rounded Rectangle 79"/>
          <p:cNvSpPr/>
          <p:nvPr/>
        </p:nvSpPr>
        <p:spPr>
          <a:xfrm>
            <a:off x="7328028" y="2205883"/>
            <a:ext cx="1257488" cy="105648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Advanced Analytics</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t>
            </a:r>
            <a:r>
              <a:rPr lang="en-US" sz="1000" dirty="0" err="1" smtClean="0">
                <a:solidFill>
                  <a:srgbClr val="004266"/>
                </a:solidFill>
                <a:latin typeface="Monaco" charset="0"/>
                <a:ea typeface="Monaco" charset="0"/>
                <a:cs typeface="Monaco" charset="0"/>
              </a:rPr>
              <a:t>enrich,convers,merge,aggregate,etc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grpSp>
        <p:nvGrpSpPr>
          <p:cNvPr id="156" name="Group 155"/>
          <p:cNvGrpSpPr/>
          <p:nvPr/>
        </p:nvGrpSpPr>
        <p:grpSpPr>
          <a:xfrm>
            <a:off x="5908093" y="4739252"/>
            <a:ext cx="1802359" cy="1332005"/>
            <a:chOff x="3995365" y="4743339"/>
            <a:chExt cx="1802359" cy="1332005"/>
          </a:xfrm>
        </p:grpSpPr>
        <p:sp>
          <p:nvSpPr>
            <p:cNvPr id="157" name="Rounded Rectangle 156"/>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Metadata &amp; Event Management</a:t>
              </a:r>
              <a:endParaRPr lang="en-US" sz="720" dirty="0">
                <a:solidFill>
                  <a:srgbClr val="004266"/>
                </a:solidFill>
                <a:latin typeface="Monaco" charset="0"/>
                <a:ea typeface="Monaco" charset="0"/>
                <a:cs typeface="Monaco" charset="0"/>
              </a:endParaRPr>
            </a:p>
          </p:txBody>
        </p:sp>
        <p:sp>
          <p:nvSpPr>
            <p:cNvPr id="158" name="Can 157"/>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159" name="Can 15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160" name="Left-Right Arrow 159"/>
          <p:cNvSpPr/>
          <p:nvPr/>
        </p:nvSpPr>
        <p:spPr>
          <a:xfrm rot="16200000">
            <a:off x="6620738" y="4436872"/>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66" name="8-Point Star 165"/>
          <p:cNvSpPr/>
          <p:nvPr/>
        </p:nvSpPr>
        <p:spPr>
          <a:xfrm>
            <a:off x="1818968" y="284547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1</a:t>
            </a:r>
            <a:endParaRPr lang="en-US" sz="1200" dirty="0"/>
          </a:p>
        </p:txBody>
      </p:sp>
      <p:sp>
        <p:nvSpPr>
          <p:cNvPr id="167" name="8-Point Star 166"/>
          <p:cNvSpPr/>
          <p:nvPr/>
        </p:nvSpPr>
        <p:spPr>
          <a:xfrm>
            <a:off x="3287908" y="1898688"/>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168" name="8-Point Star 167"/>
          <p:cNvSpPr/>
          <p:nvPr/>
        </p:nvSpPr>
        <p:spPr>
          <a:xfrm>
            <a:off x="5315419" y="1885716"/>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4</a:t>
            </a:r>
            <a:endParaRPr lang="en-US" sz="1200" dirty="0"/>
          </a:p>
        </p:txBody>
      </p:sp>
      <p:sp>
        <p:nvSpPr>
          <p:cNvPr id="169" name="8-Point Star 168"/>
          <p:cNvSpPr/>
          <p:nvPr/>
        </p:nvSpPr>
        <p:spPr>
          <a:xfrm>
            <a:off x="7255385" y="196210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8</a:t>
            </a:r>
            <a:endParaRPr lang="en-US" sz="1200" dirty="0"/>
          </a:p>
        </p:txBody>
      </p:sp>
      <p:sp>
        <p:nvSpPr>
          <p:cNvPr id="170" name="8-Point Star 169"/>
          <p:cNvSpPr/>
          <p:nvPr/>
        </p:nvSpPr>
        <p:spPr>
          <a:xfrm>
            <a:off x="5338769" y="500309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5</a:t>
            </a:r>
            <a:endParaRPr lang="en-US" sz="1200" dirty="0"/>
          </a:p>
        </p:txBody>
      </p:sp>
      <p:sp>
        <p:nvSpPr>
          <p:cNvPr id="171" name="8-Point Star 170"/>
          <p:cNvSpPr/>
          <p:nvPr/>
        </p:nvSpPr>
        <p:spPr>
          <a:xfrm>
            <a:off x="7328028" y="499426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6</a:t>
            </a:r>
            <a:endParaRPr lang="en-US" sz="1200" dirty="0"/>
          </a:p>
        </p:txBody>
      </p:sp>
      <p:sp>
        <p:nvSpPr>
          <p:cNvPr id="172" name="Left-Right Arrow 171"/>
          <p:cNvSpPr/>
          <p:nvPr/>
        </p:nvSpPr>
        <p:spPr>
          <a:xfrm>
            <a:off x="3622122" y="5071199"/>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73" name="8-Point Star 172"/>
          <p:cNvSpPr/>
          <p:nvPr/>
        </p:nvSpPr>
        <p:spPr>
          <a:xfrm>
            <a:off x="9373778" y="4938104"/>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7</a:t>
            </a:r>
            <a:endParaRPr lang="en-US" sz="1200" dirty="0"/>
          </a:p>
        </p:txBody>
      </p:sp>
      <p:sp>
        <p:nvSpPr>
          <p:cNvPr id="174" name="8-Point Star 173"/>
          <p:cNvSpPr/>
          <p:nvPr/>
        </p:nvSpPr>
        <p:spPr>
          <a:xfrm>
            <a:off x="4794066" y="125304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pic>
        <p:nvPicPr>
          <p:cNvPr id="175" name="Picture 174"/>
          <p:cNvPicPr>
            <a:picLocks noChangeAspect="1"/>
          </p:cNvPicPr>
          <p:nvPr/>
        </p:nvPicPr>
        <p:blipFill>
          <a:blip r:embed="rId3"/>
          <a:stretch>
            <a:fillRect/>
          </a:stretch>
        </p:blipFill>
        <p:spPr>
          <a:xfrm>
            <a:off x="11019207" y="3966259"/>
            <a:ext cx="730973" cy="555258"/>
          </a:xfrm>
          <a:prstGeom prst="rect">
            <a:avLst/>
          </a:prstGeom>
        </p:spPr>
      </p:pic>
      <p:sp>
        <p:nvSpPr>
          <p:cNvPr id="176" name="Rectangle 175"/>
          <p:cNvSpPr/>
          <p:nvPr/>
        </p:nvSpPr>
        <p:spPr>
          <a:xfrm>
            <a:off x="10709611" y="3586445"/>
            <a:ext cx="1261884" cy="400110"/>
          </a:xfrm>
          <a:prstGeom prst="rect">
            <a:avLst/>
          </a:prstGeom>
        </p:spPr>
        <p:txBody>
          <a:bodyPr wrap="none">
            <a:sp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3</a:t>
            </a:r>
            <a:r>
              <a:rPr lang="en-US" sz="1000" baseline="30000" dirty="0" smtClean="0">
                <a:solidFill>
                  <a:srgbClr val="004266"/>
                </a:solidFill>
                <a:latin typeface="Monaco" charset="0"/>
                <a:ea typeface="Monaco" charset="0"/>
                <a:cs typeface="Monaco" charset="0"/>
              </a:rPr>
              <a:t>rd</a:t>
            </a:r>
            <a:r>
              <a:rPr lang="en-US" sz="1000" dirty="0" smtClean="0">
                <a:solidFill>
                  <a:srgbClr val="004266"/>
                </a:solidFill>
                <a:latin typeface="Monaco" charset="0"/>
                <a:ea typeface="Monaco" charset="0"/>
                <a:cs typeface="Monaco" charset="0"/>
              </a:rPr>
              <a:t> Party </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Cloud Services</a:t>
            </a:r>
            <a:endParaRPr lang="en-US" sz="1000" dirty="0">
              <a:solidFill>
                <a:srgbClr val="004266"/>
              </a:solidFill>
              <a:latin typeface="Monaco" charset="0"/>
              <a:ea typeface="Monaco" charset="0"/>
              <a:cs typeface="Monaco" charset="0"/>
            </a:endParaRPr>
          </a:p>
        </p:txBody>
      </p:sp>
      <p:sp>
        <p:nvSpPr>
          <p:cNvPr id="7" name="Rounded Rectangle 6"/>
          <p:cNvSpPr/>
          <p:nvPr/>
        </p:nvSpPr>
        <p:spPr>
          <a:xfrm>
            <a:off x="8670806" y="2205883"/>
            <a:ext cx="1326621" cy="1064612"/>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Action Plugins</a:t>
            </a:r>
            <a:endParaRPr lang="en-US" sz="1000" dirty="0">
              <a:solidFill>
                <a:srgbClr val="004266"/>
              </a:solidFill>
              <a:latin typeface="Monaco" charset="0"/>
              <a:ea typeface="Monaco" charset="0"/>
              <a:cs typeface="Monaco" charset="0"/>
            </a:endParaRPr>
          </a:p>
        </p:txBody>
      </p:sp>
      <p:grpSp>
        <p:nvGrpSpPr>
          <p:cNvPr id="68" name="Group 67"/>
          <p:cNvGrpSpPr/>
          <p:nvPr/>
        </p:nvGrpSpPr>
        <p:grpSpPr>
          <a:xfrm>
            <a:off x="8846459" y="2560347"/>
            <a:ext cx="896938" cy="636714"/>
            <a:chOff x="1811721" y="4288355"/>
            <a:chExt cx="773306" cy="407472"/>
          </a:xfrm>
        </p:grpSpPr>
        <p:sp>
          <p:nvSpPr>
            <p:cNvPr id="69" name="Rounded Rectangle 68"/>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0" name="Rounded Rectangle 69"/>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1" name="Rounded Rectangle 70"/>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2" name="Rounded Rectangle 71"/>
            <p:cNvSpPr/>
            <p:nvPr/>
          </p:nvSpPr>
          <p:spPr>
            <a:xfrm>
              <a:off x="1811721" y="4288355"/>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Plugin</a:t>
              </a:r>
              <a:endParaRPr lang="en-US" sz="840" dirty="0">
                <a:solidFill>
                  <a:srgbClr val="004266"/>
                </a:solidFill>
                <a:latin typeface="Monaco" charset="0"/>
                <a:ea typeface="Monaco" charset="0"/>
                <a:cs typeface="Monaco" charset="0"/>
              </a:endParaRPr>
            </a:p>
          </p:txBody>
        </p:sp>
      </p:grpSp>
    </p:spTree>
    <p:extLst>
      <p:ext uri="{BB962C8B-B14F-4D97-AF65-F5344CB8AC3E}">
        <p14:creationId xmlns:p14="http://schemas.microsoft.com/office/powerpoint/2010/main" val="375195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On-device </a:t>
            </a:r>
            <a:r>
              <a:rPr lang="en-US" dirty="0" smtClean="0"/>
              <a:t>processing</a:t>
            </a:r>
            <a:endParaRPr lang="en-US" dirty="0"/>
          </a:p>
        </p:txBody>
      </p:sp>
      <p:pic>
        <p:nvPicPr>
          <p:cNvPr id="4" name="Content Placeholder 3"/>
          <p:cNvPicPr>
            <a:picLocks noGrp="1" noChangeAspect="1"/>
          </p:cNvPicPr>
          <p:nvPr>
            <p:ph idx="1"/>
          </p:nvPr>
        </p:nvPicPr>
        <p:blipFill>
          <a:blip r:embed="rId2"/>
          <a:stretch>
            <a:fillRect/>
          </a:stretch>
        </p:blipFill>
        <p:spPr>
          <a:xfrm>
            <a:off x="1464852" y="1825625"/>
            <a:ext cx="9262296" cy="4351338"/>
          </a:xfrm>
          <a:prstGeom prst="rect">
            <a:avLst/>
          </a:prstGeom>
        </p:spPr>
      </p:pic>
    </p:spTree>
    <p:extLst>
      <p:ext uri="{BB962C8B-B14F-4D97-AF65-F5344CB8AC3E}">
        <p14:creationId xmlns:p14="http://schemas.microsoft.com/office/powerpoint/2010/main" val="724350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a:t>
            </a:r>
            <a:r>
              <a:rPr lang="en-US" dirty="0" smtClean="0"/>
              <a:t>FEATURES</a:t>
            </a:r>
            <a:endParaRPr lang="en-US" dirty="0"/>
          </a:p>
        </p:txBody>
      </p:sp>
      <p:sp>
        <p:nvSpPr>
          <p:cNvPr id="3" name="Content Placeholder 2"/>
          <p:cNvSpPr>
            <a:spLocks noGrp="1"/>
          </p:cNvSpPr>
          <p:nvPr>
            <p:ph idx="1"/>
          </p:nvPr>
        </p:nvSpPr>
        <p:spPr>
          <a:xfrm>
            <a:off x="838200" y="1546578"/>
            <a:ext cx="10515600" cy="4630385"/>
          </a:xfrm>
        </p:spPr>
        <p:txBody>
          <a:bodyPr>
            <a:normAutofit/>
          </a:bodyPr>
          <a:lstStyle/>
          <a:p>
            <a:r>
              <a:rPr lang="en-US" sz="2400" dirty="0">
                <a:latin typeface="Comic Sans MS" charset="0"/>
                <a:ea typeface="Comic Sans MS" charset="0"/>
                <a:cs typeface="Comic Sans MS" charset="0"/>
              </a:rPr>
              <a:t>Device </a:t>
            </a:r>
            <a:r>
              <a:rPr lang="en-US" sz="2400" dirty="0" smtClean="0">
                <a:latin typeface="Comic Sans MS" charset="0"/>
                <a:ea typeface="Comic Sans MS" charset="0"/>
                <a:cs typeface="Comic Sans MS" charset="0"/>
              </a:rPr>
              <a:t>Manager</a:t>
            </a:r>
          </a:p>
          <a:p>
            <a:pPr lvl="1"/>
            <a:r>
              <a:rPr lang="en-US" sz="2000" dirty="0">
                <a:latin typeface="Comic Sans MS" charset="0"/>
                <a:ea typeface="Comic Sans MS" charset="0"/>
                <a:cs typeface="Comic Sans MS" charset="0"/>
              </a:rPr>
              <a:t>The device manager allows individual devices to be configured and managed securely in a coarse-grained way; management can be done through a console or programmatically. The device manager establishes the identity of a device, and provides the mechanism for authenticating a device when connecting. It also maintains a logical configuration of each device and can be used to remotely control the device from the cloud.</a:t>
            </a:r>
          </a:p>
          <a:p>
            <a:r>
              <a:rPr lang="en-US" sz="2400" dirty="0">
                <a:latin typeface="Comic Sans MS" charset="0"/>
                <a:ea typeface="Comic Sans MS" charset="0"/>
                <a:cs typeface="Comic Sans MS" charset="0"/>
              </a:rPr>
              <a:t>Protocol </a:t>
            </a:r>
            <a:r>
              <a:rPr lang="en-US" sz="2400" dirty="0" smtClean="0">
                <a:latin typeface="Comic Sans MS" charset="0"/>
                <a:ea typeface="Comic Sans MS" charset="0"/>
                <a:cs typeface="Comic Sans MS" charset="0"/>
              </a:rPr>
              <a:t>Bridge</a:t>
            </a:r>
          </a:p>
          <a:p>
            <a:pPr lvl="1"/>
            <a:r>
              <a:rPr lang="en-US" sz="2000" dirty="0">
                <a:latin typeface="Comic Sans MS" charset="0"/>
                <a:ea typeface="Comic Sans MS" charset="0"/>
                <a:cs typeface="Comic Sans MS" charset="0"/>
              </a:rPr>
              <a:t>The protocol bridge provides connection endpoints for protocols with automatic load balancing for all device connections. The protocol bridge has native support for secure connection over industry standard protocols such as MQTT, HTTP. The protocol bridge publishes all device telemetry to Cloud Pub/Sub, which can then be consumed by downstream analytic systems.</a:t>
            </a:r>
          </a:p>
        </p:txBody>
      </p:sp>
    </p:spTree>
    <p:extLst>
      <p:ext uri="{BB962C8B-B14F-4D97-AF65-F5344CB8AC3E}">
        <p14:creationId xmlns:p14="http://schemas.microsoft.com/office/powerpoint/2010/main" val="7088541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IoT End to End System</a:t>
            </a:r>
            <a:endParaRPr lang="en-US" dirty="0"/>
          </a:p>
        </p:txBody>
      </p:sp>
      <p:pic>
        <p:nvPicPr>
          <p:cNvPr id="4" name="Content Placeholder 3"/>
          <p:cNvPicPr>
            <a:picLocks noGrp="1" noChangeAspect="1"/>
          </p:cNvPicPr>
          <p:nvPr>
            <p:ph idx="1"/>
          </p:nvPr>
        </p:nvPicPr>
        <p:blipFill>
          <a:blip r:embed="rId2"/>
          <a:stretch>
            <a:fillRect/>
          </a:stretch>
        </p:blipFill>
        <p:spPr>
          <a:xfrm>
            <a:off x="838200" y="1900175"/>
            <a:ext cx="10515600" cy="4202237"/>
          </a:xfrm>
          <a:prstGeom prst="rect">
            <a:avLst/>
          </a:prstGeom>
        </p:spPr>
      </p:pic>
    </p:spTree>
    <p:extLst>
      <p:ext uri="{BB962C8B-B14F-4D97-AF65-F5344CB8AC3E}">
        <p14:creationId xmlns:p14="http://schemas.microsoft.com/office/powerpoint/2010/main" val="430509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IoT data abstraction</a:t>
            </a:r>
            <a:endParaRPr lang="en-US" dirty="0"/>
          </a:p>
        </p:txBody>
      </p:sp>
      <p:pic>
        <p:nvPicPr>
          <p:cNvPr id="4" name="Content Placeholder 3"/>
          <p:cNvPicPr>
            <a:picLocks noGrp="1" noChangeAspect="1"/>
          </p:cNvPicPr>
          <p:nvPr>
            <p:ph idx="1"/>
          </p:nvPr>
        </p:nvPicPr>
        <p:blipFill>
          <a:blip r:embed="rId2"/>
          <a:stretch>
            <a:fillRect/>
          </a:stretch>
        </p:blipFill>
        <p:spPr>
          <a:xfrm>
            <a:off x="1318804" y="1825625"/>
            <a:ext cx="9554391" cy="4351338"/>
          </a:xfrm>
          <a:prstGeom prst="rect">
            <a:avLst/>
          </a:prstGeom>
        </p:spPr>
      </p:pic>
    </p:spTree>
    <p:extLst>
      <p:ext uri="{BB962C8B-B14F-4D97-AF65-F5344CB8AC3E}">
        <p14:creationId xmlns:p14="http://schemas.microsoft.com/office/powerpoint/2010/main" val="1880313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IoT platform : data abstraction layers</a:t>
            </a:r>
            <a:endParaRPr lang="en-US" dirty="0"/>
          </a:p>
        </p:txBody>
      </p:sp>
      <p:pic>
        <p:nvPicPr>
          <p:cNvPr id="4" name="Content Placeholder 3"/>
          <p:cNvPicPr>
            <a:picLocks noGrp="1" noChangeAspect="1"/>
          </p:cNvPicPr>
          <p:nvPr>
            <p:ph idx="1"/>
          </p:nvPr>
        </p:nvPicPr>
        <p:blipFill>
          <a:blip r:embed="rId2"/>
          <a:stretch>
            <a:fillRect/>
          </a:stretch>
        </p:blipFill>
        <p:spPr>
          <a:xfrm>
            <a:off x="1088062" y="1690688"/>
            <a:ext cx="9218694" cy="4940504"/>
          </a:xfrm>
          <a:prstGeom prst="rect">
            <a:avLst/>
          </a:prstGeom>
        </p:spPr>
      </p:pic>
    </p:spTree>
    <p:extLst>
      <p:ext uri="{BB962C8B-B14F-4D97-AF65-F5344CB8AC3E}">
        <p14:creationId xmlns:p14="http://schemas.microsoft.com/office/powerpoint/2010/main" val="477163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Capturing an IoT System with a graph data base</a:t>
            </a:r>
            <a:endParaRPr lang="en-US" dirty="0"/>
          </a:p>
        </p:txBody>
      </p:sp>
      <p:pic>
        <p:nvPicPr>
          <p:cNvPr id="4" name="Content Placeholder 3"/>
          <p:cNvPicPr>
            <a:picLocks noGrp="1" noChangeAspect="1"/>
          </p:cNvPicPr>
          <p:nvPr>
            <p:ph idx="1"/>
          </p:nvPr>
        </p:nvPicPr>
        <p:blipFill>
          <a:blip r:embed="rId2"/>
          <a:stretch>
            <a:fillRect/>
          </a:stretch>
        </p:blipFill>
        <p:spPr>
          <a:xfrm>
            <a:off x="951088" y="1566509"/>
            <a:ext cx="9841089" cy="4925165"/>
          </a:xfrm>
          <a:prstGeom prst="rect">
            <a:avLst/>
          </a:prstGeom>
        </p:spPr>
      </p:pic>
    </p:spTree>
    <p:extLst>
      <p:ext uri="{BB962C8B-B14F-4D97-AF65-F5344CB8AC3E}">
        <p14:creationId xmlns:p14="http://schemas.microsoft.com/office/powerpoint/2010/main" val="3249421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Capturing IoT data as a graph</a:t>
            </a:r>
            <a:endParaRPr lang="en-US" dirty="0"/>
          </a:p>
        </p:txBody>
      </p:sp>
      <p:pic>
        <p:nvPicPr>
          <p:cNvPr id="4" name="Content Placeholder 3"/>
          <p:cNvPicPr>
            <a:picLocks noGrp="1" noChangeAspect="1"/>
          </p:cNvPicPr>
          <p:nvPr>
            <p:ph idx="1"/>
          </p:nvPr>
        </p:nvPicPr>
        <p:blipFill>
          <a:blip r:embed="rId2"/>
          <a:stretch>
            <a:fillRect/>
          </a:stretch>
        </p:blipFill>
        <p:spPr>
          <a:xfrm>
            <a:off x="1231530" y="1396645"/>
            <a:ext cx="8499492" cy="5251803"/>
          </a:xfrm>
          <a:prstGeom prst="rect">
            <a:avLst/>
          </a:prstGeom>
        </p:spPr>
      </p:pic>
    </p:spTree>
    <p:extLst>
      <p:ext uri="{BB962C8B-B14F-4D97-AF65-F5344CB8AC3E}">
        <p14:creationId xmlns:p14="http://schemas.microsoft.com/office/powerpoint/2010/main" val="6770123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289</TotalTime>
  <Words>360</Words>
  <Application>Microsoft Macintosh PowerPoint</Application>
  <PresentationFormat>Widescreen</PresentationFormat>
  <Paragraphs>73</Paragraphs>
  <Slides>11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Calibri Light</vt:lpstr>
      <vt:lpstr>Comic Sans MS</vt:lpstr>
      <vt:lpstr>Monaco</vt:lpstr>
      <vt:lpstr>ＭＳ Ｐゴシック</vt:lpstr>
      <vt:lpstr>Arial</vt:lpstr>
      <vt:lpstr>Office Theme</vt:lpstr>
      <vt:lpstr>Architecture Design</vt:lpstr>
      <vt:lpstr>PowerPoint Presentation</vt:lpstr>
      <vt:lpstr>On-device processing</vt:lpstr>
      <vt:lpstr>CORE FEATURES</vt:lpstr>
      <vt:lpstr>IoT End to End System</vt:lpstr>
      <vt:lpstr>IoT data abstraction</vt:lpstr>
      <vt:lpstr>IoT platform : data abstraction layers</vt:lpstr>
      <vt:lpstr>Capturing an IoT System with a graph data base</vt:lpstr>
      <vt:lpstr>Capturing IoT data as a graph</vt:lpstr>
      <vt:lpstr>IoT Chatbot  http://radiostud.io/facilities-management-iot-chatbot-azure-iot/</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63</cp:revision>
  <dcterms:created xsi:type="dcterms:W3CDTF">2017-08-05T12:46:59Z</dcterms:created>
  <dcterms:modified xsi:type="dcterms:W3CDTF">2017-09-29T06:51:37Z</dcterms:modified>
</cp:coreProperties>
</file>

<file path=docProps/thumbnail.jpeg>
</file>